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89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35" r:id="rId10"/>
    <p:sldId id="336" r:id="rId11"/>
    <p:sldId id="326" r:id="rId12"/>
    <p:sldId id="348" r:id="rId13"/>
    <p:sldId id="350" r:id="rId14"/>
    <p:sldId id="347" r:id="rId15"/>
    <p:sldId id="333" r:id="rId16"/>
    <p:sldId id="332" r:id="rId17"/>
    <p:sldId id="334" r:id="rId18"/>
    <p:sldId id="258" r:id="rId19"/>
    <p:sldId id="340" r:id="rId20"/>
    <p:sldId id="303" r:id="rId21"/>
    <p:sldId id="304" r:id="rId22"/>
    <p:sldId id="308" r:id="rId23"/>
    <p:sldId id="310" r:id="rId24"/>
    <p:sldId id="305" r:id="rId25"/>
    <p:sldId id="306" r:id="rId26"/>
    <p:sldId id="311" r:id="rId27"/>
    <p:sldId id="312" r:id="rId28"/>
    <p:sldId id="361" r:id="rId29"/>
    <p:sldId id="313" r:id="rId30"/>
    <p:sldId id="309" r:id="rId31"/>
    <p:sldId id="314" r:id="rId32"/>
    <p:sldId id="316" r:id="rId33"/>
    <p:sldId id="318" r:id="rId34"/>
    <p:sldId id="339" r:id="rId35"/>
    <p:sldId id="357" r:id="rId36"/>
    <p:sldId id="317" r:id="rId37"/>
    <p:sldId id="358" r:id="rId38"/>
    <p:sldId id="341" r:id="rId39"/>
    <p:sldId id="259" r:id="rId40"/>
    <p:sldId id="260" r:id="rId41"/>
    <p:sldId id="263" r:id="rId42"/>
    <p:sldId id="265" r:id="rId43"/>
    <p:sldId id="268" r:id="rId44"/>
    <p:sldId id="266" r:id="rId45"/>
    <p:sldId id="267" r:id="rId46"/>
    <p:sldId id="270" r:id="rId47"/>
    <p:sldId id="271" r:id="rId48"/>
    <p:sldId id="269" r:id="rId49"/>
    <p:sldId id="264" r:id="rId50"/>
    <p:sldId id="272" r:id="rId51"/>
    <p:sldId id="274" r:id="rId52"/>
    <p:sldId id="281" r:id="rId53"/>
    <p:sldId id="275" r:id="rId54"/>
    <p:sldId id="276" r:id="rId55"/>
    <p:sldId id="278" r:id="rId56"/>
    <p:sldId id="344" r:id="rId57"/>
    <p:sldId id="282" r:id="rId58"/>
    <p:sldId id="283" r:id="rId59"/>
    <p:sldId id="286" r:id="rId60"/>
    <p:sldId id="290" r:id="rId61"/>
    <p:sldId id="287" r:id="rId62"/>
    <p:sldId id="292" r:id="rId63"/>
    <p:sldId id="291" r:id="rId64"/>
    <p:sldId id="298" r:id="rId65"/>
    <p:sldId id="355" r:id="rId66"/>
    <p:sldId id="345" r:id="rId67"/>
    <p:sldId id="294" r:id="rId68"/>
    <p:sldId id="289" r:id="rId69"/>
    <p:sldId id="295" r:id="rId70"/>
    <p:sldId id="297" r:id="rId71"/>
    <p:sldId id="296" r:id="rId72"/>
    <p:sldId id="299" r:id="rId73"/>
    <p:sldId id="301" r:id="rId74"/>
    <p:sldId id="300" r:id="rId75"/>
    <p:sldId id="359" r:id="rId76"/>
    <p:sldId id="331" r:id="rId77"/>
    <p:sldId id="351" r:id="rId78"/>
    <p:sldId id="354" r:id="rId79"/>
    <p:sldId id="353" r:id="rId80"/>
    <p:sldId id="346" r:id="rId81"/>
    <p:sldId id="342" r:id="rId82"/>
    <p:sldId id="356" r:id="rId83"/>
    <p:sldId id="362" r:id="rId84"/>
    <p:sldId id="360" r:id="rId85"/>
    <p:sldId id="343" r:id="rId86"/>
    <p:sldId id="302" r:id="rId87"/>
    <p:sldId id="322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Public repositories</a:t>
            </a:r>
            <a:r>
              <a:rPr lang="en-US" sz="3200" dirty="0" smtClean="0"/>
              <a:t> (GitHub)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“Mature”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projects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time-span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/>
              <a:t>Pros:</a:t>
            </a:r>
            <a:r>
              <a:rPr lang="en-US" sz="3200" i="1" dirty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Closer to the real world (External val.)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/>
              <a:t>Cons:</a:t>
            </a:r>
            <a:r>
              <a:rPr lang="en-US" sz="3200" i="1" dirty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Programs differ too much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5771606"/>
            <a:ext cx="10113264" cy="822960"/>
          </a:xfrm>
        </p:spPr>
        <p:txBody>
          <a:bodyPr/>
          <a:lstStyle/>
          <a:p>
            <a:r>
              <a:rPr lang="en-US" dirty="0" smtClean="0"/>
              <a:t>Rosetta code: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454"/>
          <a:stretch/>
        </p:blipFill>
        <p:spPr>
          <a:xfrm>
            <a:off x="0" y="-1"/>
            <a:ext cx="12192000" cy="59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code: </a:t>
            </a:r>
            <a:r>
              <a:rPr lang="en-US" dirty="0" smtClean="0"/>
              <a:t>2 Solutions for task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76" t="10405" r="37714" b="43373"/>
          <a:stretch/>
        </p:blipFill>
        <p:spPr>
          <a:xfrm>
            <a:off x="0" y="228309"/>
            <a:ext cx="7286173" cy="382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57" t="6614" r="50190" b="18042"/>
          <a:stretch/>
        </p:blipFill>
        <p:spPr>
          <a:xfrm>
            <a:off x="7237086" y="42526"/>
            <a:ext cx="5326743" cy="64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Rosetta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r>
              <a:rPr lang="en-US" sz="3200" dirty="0" smtClean="0"/>
              <a:t>, Towers of Hanoi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Subset of 436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Comparable, Clearly-defined.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96% compile and run.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(TIOBE rating).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Solve 1/3 from Rosetta’s tasks.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Better statistic analysis.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Mitigate 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161597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Popular but didn’t make it: C++, Perl,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PHP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popular but here: Go, Haskell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180533"/>
              </p:ext>
            </p:extLst>
          </p:nvPr>
        </p:nvGraphicFramePr>
        <p:xfrm>
          <a:off x="1097280" y="2530433"/>
          <a:ext cx="9747268" cy="201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17"/>
                <a:gridCol w="2436817"/>
                <a:gridCol w="2436817"/>
                <a:gridCol w="2436817"/>
              </a:tblGrid>
              <a:tr h="9615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Procedural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Object- Oriented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Functional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Scripting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Haskell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Python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Ruby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Comparison &amp; </a:t>
            </a: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19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7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Comparison &amp;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 = Fundamental style of a language.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945675"/>
              </p:ext>
            </p:extLst>
          </p:nvPr>
        </p:nvGraphicFramePr>
        <p:xfrm>
          <a:off x="1097280" y="2530433"/>
          <a:ext cx="9747268" cy="201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17"/>
                <a:gridCol w="2436817"/>
                <a:gridCol w="2436817"/>
                <a:gridCol w="2436817"/>
              </a:tblGrid>
              <a:tr h="9615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Procedural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Object- Oriented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Functional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Scripting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Haskell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Python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Ruby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Procedural </a:t>
            </a:r>
            <a:r>
              <a:rPr lang="en-US" dirty="0" smtClean="0"/>
              <a:t>Paradigm - 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Go: developed by Google , 2007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Involved founders of C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Statically-typed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Features: Garbage collection, type safety,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Avoided: NO inheritance, overloading, genericity, or pointer arithmetic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6" name="Picture 2" descr="File:Gola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83" y="1114213"/>
            <a:ext cx="76200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68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</a:t>
            </a:r>
            <a:r>
              <a:rPr lang="en-US" sz="3200" i="1" dirty="0" smtClean="0"/>
              <a:t>function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a function, 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No side effects 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F#, ML, </a:t>
            </a:r>
            <a:br>
              <a:rPr lang="en-US" sz="3200" dirty="0" smtClean="0"/>
            </a:br>
            <a:r>
              <a:rPr lang="en-US" sz="3200" dirty="0" smtClean="0"/>
              <a:t>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67" t="25115" r="55333" b="59063"/>
          <a:stretch/>
        </p:blipFill>
        <p:spPr>
          <a:xfrm>
            <a:off x="2392680" y="2849578"/>
            <a:ext cx="5943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purely-functional programming language.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Strong static typing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Compiled to 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features: Lazy evaluation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2050" name="Picture 2" descr="File:Haskell-Logo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62" y="848884"/>
            <a:ext cx="2824018" cy="199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 descr="Hask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0071"/>
            <a:ext cx="3931557" cy="56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Interpreted languages.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More examples: PHP,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</a:t>
            </a:r>
            <a:r>
              <a:rPr lang="en-US" sz="3200" dirty="0" err="1" smtClean="0"/>
              <a:t>linux</a:t>
            </a:r>
            <a:r>
              <a:rPr lang="en-US" sz="3200" dirty="0" smtClean="0"/>
              <a:t> shell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98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/>
              <a:t>Comparison &amp; </a:t>
            </a:r>
            <a:r>
              <a:rPr lang="en-US" sz="3200" b="1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38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7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&amp;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711542"/>
              </p:ext>
            </p:extLst>
          </p:nvPr>
        </p:nvGraphicFramePr>
        <p:xfrm>
          <a:off x="1040477" y="2563236"/>
          <a:ext cx="1005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/>
                <a:gridCol w="2011680"/>
                <a:gridCol w="2011680"/>
                <a:gridCol w="2011680"/>
                <a:gridCol w="20116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Procedural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Scripting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Haskell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Question: Is shorter program easier to understand ?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evidence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consumes HD, network resources.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loaded into memory.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</a:t>
            </a:r>
            <a:r>
              <a:rPr lang="en-US" sz="3200" dirty="0" smtClean="0"/>
              <a:t>irrelevant: HD </a:t>
            </a:r>
            <a:r>
              <a:rPr lang="en-US" sz="3200" dirty="0"/>
              <a:t>sizes and speed </a:t>
            </a:r>
            <a:r>
              <a:rPr lang="en-US" sz="3200" dirty="0" smtClean="0"/>
              <a:t>are increasing </a:t>
            </a:r>
            <a:r>
              <a:rPr lang="en-US" sz="3200" dirty="0"/>
              <a:t>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 vs. Byte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Native code:</a:t>
            </a:r>
            <a:endParaRPr lang="en-US" sz="30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compiled for particular processor.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 </a:t>
            </a:r>
            <a:r>
              <a:rPr lang="en-US" sz="3200" dirty="0"/>
              <a:t>r</a:t>
            </a:r>
            <a:r>
              <a:rPr lang="en-US" sz="3200" dirty="0" smtClean="0"/>
              <a:t>eal 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(JVM).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(JIT).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</a:t>
            </a:r>
            <a:br>
              <a:rPr lang="en-US" sz="3200" dirty="0" smtClean="0"/>
            </a:b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026" name="Picture 2" descr="http://img.viralpatel.net/2008/12/java-program-executi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44" y="804593"/>
            <a:ext cx="5617226" cy="51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Static Linking </a:t>
            </a:r>
            <a:r>
              <a:rPr lang="en-US" sz="3000" dirty="0" smtClean="0"/>
              <a:t>= </a:t>
            </a:r>
            <a:br>
              <a:rPr lang="en-US" sz="3000" dirty="0" smtClean="0"/>
            </a:br>
            <a:r>
              <a:rPr lang="en-US" sz="3000" dirty="0" smtClean="0"/>
              <a:t>Executable contains </a:t>
            </a:r>
            <a:br>
              <a:rPr lang="en-US" sz="3000" dirty="0" smtClean="0"/>
            </a:br>
            <a:r>
              <a:rPr lang="en-US" sz="3000" dirty="0" smtClean="0"/>
              <a:t>copies of module 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= </a:t>
            </a:r>
            <a:br>
              <a:rPr lang="en-US" sz="3000" dirty="0" smtClean="0"/>
            </a:br>
            <a:r>
              <a:rPr lang="en-US" sz="3000" dirty="0" smtClean="0"/>
              <a:t>Executable contains </a:t>
            </a:r>
            <a:br>
              <a:rPr lang="en-US" sz="3000" dirty="0" smtClean="0"/>
            </a:br>
            <a:r>
              <a:rPr lang="en-US" sz="3000" dirty="0" smtClean="0"/>
              <a:t>references to module </a:t>
            </a:r>
            <a:br>
              <a:rPr lang="en-US" sz="3000" dirty="0" smtClean="0"/>
            </a:br>
            <a:r>
              <a:rPr lang="en-US" sz="3000" dirty="0" smtClean="0"/>
              <a:t>(resolved at runtime).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http://deliveryimages.acm.org/10.1145/1620000/1610569/10466f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0"/>
          <a:stretch/>
        </p:blipFill>
        <p:spPr bwMode="auto">
          <a:xfrm>
            <a:off x="4709524" y="1737791"/>
            <a:ext cx="3095534" cy="45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eliveryimages.acm.org/10.1145/1620000/1610569/10466f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3"/>
          <a:stretch/>
        </p:blipFill>
        <p:spPr bwMode="auto">
          <a:xfrm>
            <a:off x="7809412" y="1737360"/>
            <a:ext cx="3058886" cy="45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Size of executable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695122"/>
              </p:ext>
            </p:extLst>
          </p:nvPr>
        </p:nvGraphicFramePr>
        <p:xfrm>
          <a:off x="1581150" y="2563236"/>
          <a:ext cx="9029700" cy="296672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2257425"/>
                <a:gridCol w="2257425"/>
                <a:gridCol w="2257425"/>
                <a:gridCol w="22574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Byte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 Linking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(definition)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features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Polymorphism</a:t>
            </a:r>
            <a:br>
              <a:rPr lang="en-US" sz="3000" dirty="0" smtClean="0"/>
            </a:br>
            <a:r>
              <a:rPr lang="en-US" sz="3000" dirty="0" smtClean="0"/>
              <a:t>/Dynamic dispatch.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Running time – computing intensive tasks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492162"/>
              </p:ext>
            </p:extLst>
          </p:nvPr>
        </p:nvGraphicFramePr>
        <p:xfrm>
          <a:off x="1581150" y="2563236"/>
          <a:ext cx="9029700" cy="32359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805940"/>
                <a:gridCol w="1805940"/>
                <a:gridCol w="1805940"/>
                <a:gridCol w="1805940"/>
                <a:gridCol w="18059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Interpreted/byte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9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are reasonable.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“Everyday” vs.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Maximum</a:t>
            </a:r>
            <a:r>
              <a:rPr lang="en-US" sz="3200" dirty="0" smtClean="0"/>
              <a:t>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Value of RAM – in question.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“Performance” systems – must not exceed RAM </a:t>
            </a:r>
            <a:br>
              <a:rPr lang="en-US" sz="3000" dirty="0" smtClean="0"/>
            </a:br>
            <a:r>
              <a:rPr lang="en-US" sz="3000" dirty="0" smtClean="0"/>
              <a:t>(swap to disk).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Page faults on functional languages.</a:t>
            </a:r>
            <a:endParaRPr lang="en-US" sz="3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</a:t>
            </a:r>
            <a:r>
              <a:rPr lang="en-US" sz="3200" i="1" dirty="0" smtClean="0"/>
              <a:t>?</a:t>
            </a:r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Why is it important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Provide reliable software.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“If it compiles, it runs</a:t>
            </a:r>
            <a:r>
              <a:rPr lang="en-US" sz="3000" dirty="0" smtClean="0"/>
              <a:t>”.</a:t>
            </a:r>
            <a:endParaRPr lang="en-US" sz="3200" i="1" dirty="0" smtClean="0"/>
          </a:p>
          <a:p>
            <a:endParaRPr lang="en-US" sz="3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What might </a:t>
            </a:r>
            <a:r>
              <a:rPr lang="en-US" sz="3200" dirty="0" smtClean="0"/>
              <a:t>affect safety?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Weakly/Strongly typed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Compiled or interpreted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Strong/weak type systems </a:t>
            </a:r>
            <a:r>
              <a:rPr lang="en-US" baseline="30000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Type safety: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All variables must a declared type.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Explicit conversions.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Implicit conversions.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Pointer arithmetic.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Past </a:t>
            </a:r>
            <a:r>
              <a:rPr lang="en-US" sz="3200" dirty="0" smtClean="0"/>
              <a:t>research</a:t>
            </a:r>
            <a:r>
              <a:rPr lang="en-US" sz="3200" baseline="30000" dirty="0" smtClean="0"/>
              <a:t>2</a:t>
            </a:r>
            <a:endParaRPr lang="en-US" sz="3200" baseline="30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341" y="6204858"/>
            <a:ext cx="10265229" cy="761567"/>
          </a:xfrm>
        </p:spPr>
        <p:txBody>
          <a:bodyPr/>
          <a:lstStyle/>
          <a:p>
            <a:pPr algn="l"/>
            <a:r>
              <a:rPr lang="en-US" sz="1600" dirty="0" smtClean="0"/>
              <a:t>1 Ambiguity</a:t>
            </a:r>
            <a:br>
              <a:rPr lang="en-US" sz="1600" dirty="0" smtClean="0"/>
            </a:br>
            <a:r>
              <a:rPr lang="en-US" sz="1600" dirty="0" smtClean="0"/>
              <a:t>2 </a:t>
            </a:r>
            <a:r>
              <a:rPr lang="en-US" sz="1600" dirty="0" smtClean="0"/>
              <a:t>B. Ray et al, "A Large scale study of programming languages and code quality in GitHub",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22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Safety/Failure-proneness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135365"/>
              </p:ext>
            </p:extLst>
          </p:nvPr>
        </p:nvGraphicFramePr>
        <p:xfrm>
          <a:off x="1581150" y="2563236"/>
          <a:ext cx="7223760" cy="33375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805940"/>
                <a:gridCol w="1805940"/>
                <a:gridCol w="1805940"/>
                <a:gridCol w="18059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Interpreted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Weak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Ruby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6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To compare between programming languages.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RQ1 : Conciseness of 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RQ2 </a:t>
            </a:r>
            <a:r>
              <a:rPr lang="en-US" sz="3200" i="1" dirty="0" smtClean="0"/>
              <a:t>: the Size of Executables.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RQ3 </a:t>
            </a:r>
            <a:r>
              <a:rPr lang="en-US" sz="3200" i="1" dirty="0" smtClean="0"/>
              <a:t>: Running-time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RQ4 : </a:t>
            </a:r>
            <a:r>
              <a:rPr lang="en-US" sz="3200" i="1" dirty="0" smtClean="0"/>
              <a:t>Memory usage.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RQ5 </a:t>
            </a:r>
            <a:r>
              <a:rPr lang="en-US" sz="3200" i="1" dirty="0" smtClean="0"/>
              <a:t>: Safety/ failure-proneness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3927764" y="4457700"/>
            <a:ext cx="1101436" cy="61722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3487883" y="2638435"/>
            <a:ext cx="1101436" cy="61722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(Safety)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" t="55580" r="28875" b="14187"/>
          <a:stretch/>
        </p:blipFill>
        <p:spPr>
          <a:xfrm>
            <a:off x="886447" y="127854"/>
            <a:ext cx="10572750" cy="2476500"/>
          </a:xfrm>
          <a:prstGeom prst="rect">
            <a:avLst/>
          </a:prstGeom>
        </p:spPr>
      </p:pic>
      <p:sp>
        <p:nvSpPr>
          <p:cNvPr id="12" name="Cloud 11"/>
          <p:cNvSpPr/>
          <p:nvPr/>
        </p:nvSpPr>
        <p:spPr>
          <a:xfrm>
            <a:off x="4478482" y="3548067"/>
            <a:ext cx="1101436" cy="61722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0" t="25583" r="22250" b="34484"/>
          <a:stretch/>
        </p:blipFill>
        <p:spPr>
          <a:xfrm>
            <a:off x="3133344" y="2124865"/>
            <a:ext cx="8077200" cy="27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Comparison &amp; </a:t>
            </a: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81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26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82</a:t>
            </a:fld>
            <a:endParaRPr lang="en-US" sz="3200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807020"/>
              </p:ext>
            </p:extLst>
          </p:nvPr>
        </p:nvGraphicFramePr>
        <p:xfrm>
          <a:off x="587829" y="2370668"/>
          <a:ext cx="10567851" cy="36068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509693"/>
                <a:gridCol w="1509693"/>
                <a:gridCol w="1509693"/>
                <a:gridCol w="1509693"/>
                <a:gridCol w="1509693"/>
                <a:gridCol w="1509693"/>
                <a:gridCol w="150969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Conciseness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of executable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</a:t>
                      </a:r>
                      <a:r>
                        <a:rPr lang="en-US" baseline="0" dirty="0" smtClean="0"/>
                        <a:t>ning time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Memory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Safety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Ruby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20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Functional and scripting are shorter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 that compile to byte code have smaller exec.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 </a:t>
            </a:r>
            <a:r>
              <a:rPr lang="en-US" sz="3200" dirty="0" smtClean="0"/>
              <a:t>(Go) are the fastest on intensive load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“Everyday” workload all are equally competitive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consume less memory.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Compiled, strongly-typed languages have less runtime errors.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big winner == trade-offs.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behave similarly.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Internal validity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External validity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Bias for Algorithmic and small problems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Contributors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Selection of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people that make the code. </a:t>
            </a:r>
            <a:r>
              <a:rPr lang="en-US" sz="3200" baseline="30000" dirty="0" smtClean="0"/>
              <a:t>1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aspects: Design, algorithms, work procedures.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Industry</a:t>
            </a:r>
          </a:p>
          <a:p>
            <a:pPr marL="0" indent="0">
              <a:buNone/>
            </a:pPr>
            <a:endParaRPr lang="en-US" sz="3200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https</a:t>
            </a:r>
            <a:r>
              <a:rPr lang="en-US" sz="2800" dirty="0"/>
              <a:t>://en.wikipedia.org/wiki/Programming_paradigm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Hatton</a:t>
            </a:r>
            <a:r>
              <a:rPr lang="en-US" sz="2800" dirty="0"/>
              <a:t>, Programming Languages and Safety-Related Systems , </a:t>
            </a:r>
            <a:r>
              <a:rPr lang="en-US" sz="2800" dirty="0" smtClean="0"/>
              <a:t>1995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E.s</a:t>
            </a:r>
            <a:r>
              <a:rPr lang="en-US" sz="2800" dirty="0"/>
              <a:t>. Raymond, the art of </a:t>
            </a:r>
            <a:r>
              <a:rPr lang="en-US" sz="2800" dirty="0" err="1"/>
              <a:t>unix</a:t>
            </a:r>
            <a:r>
              <a:rPr lang="en-US" sz="2800" dirty="0"/>
              <a:t> programming, </a:t>
            </a:r>
            <a:r>
              <a:rPr lang="en-US" sz="2800" dirty="0" smtClean="0"/>
              <a:t>2003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Ray </a:t>
            </a:r>
            <a:r>
              <a:rPr lang="en-US" sz="2800" dirty="0"/>
              <a:t>et al, "A Large scale study of programming languages and code quality in GitHub",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L. </a:t>
            </a:r>
            <a:r>
              <a:rPr lang="en-US" sz="2800" dirty="0" err="1" smtClean="0"/>
              <a:t>Prechelt</a:t>
            </a:r>
            <a:r>
              <a:rPr lang="en-US" sz="2800" dirty="0"/>
              <a:t>, "An empirical comparison of seven programming languages", 2000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Controlled experiments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Groups of programmers (students)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Small programming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Short life-span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 smtClean="0"/>
              <a:t>Pros:</a:t>
            </a:r>
            <a:r>
              <a:rPr lang="en-US" sz="3200" i="1" dirty="0" smtClean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Minor variants of the same task (Internal val.)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 smtClean="0"/>
              <a:t>Cons:</a:t>
            </a:r>
            <a:r>
              <a:rPr lang="en-US" sz="3200" i="1" dirty="0" smtClean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Limited in scope, size,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3229</TotalTime>
  <Words>1983</Words>
  <Application>Microsoft Office PowerPoint</Application>
  <PresentationFormat>Widescreen</PresentationFormat>
  <Paragraphs>628</Paragraphs>
  <Slides>87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</vt:lpstr>
      <vt:lpstr>Overview</vt:lpstr>
      <vt:lpstr>Overview</vt:lpstr>
      <vt:lpstr>Overview</vt:lpstr>
      <vt:lpstr>Empirical Evidence</vt:lpstr>
      <vt:lpstr>Research Method</vt:lpstr>
      <vt:lpstr>Purpose</vt:lpstr>
      <vt:lpstr>Research Method – Past research</vt:lpstr>
      <vt:lpstr>Research Method – Past research</vt:lpstr>
      <vt:lpstr>Research Method</vt:lpstr>
      <vt:lpstr>Rosetta code: Task</vt:lpstr>
      <vt:lpstr>Rosetta code: 2 Solutions for task</vt:lpstr>
      <vt:lpstr>Rosetta code</vt:lpstr>
      <vt:lpstr>Rosetta code</vt:lpstr>
      <vt:lpstr>Research Method – Task selection</vt:lpstr>
      <vt:lpstr>Research Method – Language selection</vt:lpstr>
      <vt:lpstr>Research Method</vt:lpstr>
      <vt:lpstr>Time allocation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Procedural Paradigm - Go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Haskell</vt:lpstr>
      <vt:lpstr>Haskell</vt:lpstr>
      <vt:lpstr>Functional Paradigm</vt:lpstr>
      <vt:lpstr>Scripting languages</vt:lpstr>
      <vt:lpstr>Time allocation</vt:lpstr>
      <vt:lpstr>Comparison &amp; Results</vt:lpstr>
      <vt:lpstr>Conciseness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 vs. Byte Code</vt:lpstr>
      <vt:lpstr>Byte-code</vt:lpstr>
      <vt:lpstr>Static vs. Dynamic linkage</vt:lpstr>
      <vt:lpstr>Any guess ?</vt:lpstr>
      <vt:lpstr>Results – RQ2  (Size of executable)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Mem. Usage</vt:lpstr>
      <vt:lpstr>Safety / failure-proneness</vt:lpstr>
      <vt:lpstr>Safety</vt:lpstr>
      <vt:lpstr>Strong/weak type systems 1</vt:lpstr>
      <vt:lpstr>Any guess ?</vt:lpstr>
      <vt:lpstr>Results – RQ5 (Safety)</vt:lpstr>
      <vt:lpstr>Time allocation</vt:lpstr>
      <vt:lpstr>Results conclusions</vt:lpstr>
      <vt:lpstr>Results conclusions</vt:lpstr>
      <vt:lpstr>Results conclusions</vt:lpstr>
      <vt:lpstr>Threats to validity</vt:lpstr>
      <vt:lpstr>Further discussion</vt:lpstr>
      <vt:lpstr>Bibliography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325</cp:revision>
  <dcterms:created xsi:type="dcterms:W3CDTF">2015-10-22T08:30:40Z</dcterms:created>
  <dcterms:modified xsi:type="dcterms:W3CDTF">2015-11-08T06:56:45Z</dcterms:modified>
</cp:coreProperties>
</file>